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91" r:id="rId2"/>
    <p:sldId id="302" r:id="rId3"/>
    <p:sldId id="303" r:id="rId4"/>
    <p:sldId id="304" r:id="rId5"/>
    <p:sldId id="297" r:id="rId6"/>
    <p:sldId id="261" r:id="rId7"/>
    <p:sldId id="298" r:id="rId8"/>
    <p:sldId id="296" r:id="rId9"/>
    <p:sldId id="294" r:id="rId10"/>
    <p:sldId id="295" r:id="rId11"/>
    <p:sldId id="292" r:id="rId12"/>
    <p:sldId id="301" r:id="rId13"/>
  </p:sldIdLst>
  <p:sldSz cx="6858000" cy="5143500"/>
  <p:notesSz cx="6791325" cy="99218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1343" userDrawn="1">
          <p15:clr>
            <a:srgbClr val="A4A3A4"/>
          </p15:clr>
        </p15:guide>
        <p15:guide id="3" orient="horz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00CC99"/>
    <a:srgbClr val="0F9B91"/>
    <a:srgbClr val="4351B6"/>
    <a:srgbClr val="9966FF"/>
    <a:srgbClr val="AD9578"/>
    <a:srgbClr val="CEBFAE"/>
    <a:srgbClr val="EEE9E4"/>
    <a:srgbClr val="9B8F75"/>
    <a:srgbClr val="A82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13" autoAdjust="0"/>
    <p:restoredTop sz="96404" autoAdjust="0"/>
  </p:normalViewPr>
  <p:slideViewPr>
    <p:cSldViewPr>
      <p:cViewPr varScale="1">
        <p:scale>
          <a:sx n="110" d="100"/>
          <a:sy n="110" d="100"/>
        </p:scale>
        <p:origin x="1387" y="67"/>
      </p:cViewPr>
      <p:guideLst>
        <p:guide orient="horz" pos="3240"/>
        <p:guide pos="1343"/>
        <p:guide orient="horz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3594" cy="497520"/>
          </a:xfrm>
          <a:prstGeom prst="rect">
            <a:avLst/>
          </a:prstGeom>
        </p:spPr>
        <p:txBody>
          <a:bodyPr vert="horz" lIns="91221" tIns="45610" rIns="91221" bIns="4561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6149" y="1"/>
            <a:ext cx="2943593" cy="497520"/>
          </a:xfrm>
          <a:prstGeom prst="rect">
            <a:avLst/>
          </a:prstGeom>
        </p:spPr>
        <p:txBody>
          <a:bodyPr vert="horz" lIns="91221" tIns="45610" rIns="91221" bIns="45610" rtlCol="0"/>
          <a:lstStyle>
            <a:lvl1pPr algn="r">
              <a:defRPr sz="1200"/>
            </a:lvl1pPr>
          </a:lstStyle>
          <a:p>
            <a:fld id="{31564E2C-7115-414A-9BCF-BBB6230CF2F3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4357"/>
            <a:ext cx="2943594" cy="497520"/>
          </a:xfrm>
          <a:prstGeom prst="rect">
            <a:avLst/>
          </a:prstGeom>
        </p:spPr>
        <p:txBody>
          <a:bodyPr vert="horz" lIns="91221" tIns="45610" rIns="91221" bIns="4561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6149" y="9424357"/>
            <a:ext cx="2943593" cy="497520"/>
          </a:xfrm>
          <a:prstGeom prst="rect">
            <a:avLst/>
          </a:prstGeom>
        </p:spPr>
        <p:txBody>
          <a:bodyPr vert="horz" lIns="91221" tIns="45610" rIns="91221" bIns="45610" rtlCol="0" anchor="b"/>
          <a:lstStyle>
            <a:lvl1pPr algn="r">
              <a:defRPr sz="1200"/>
            </a:lvl1pPr>
          </a:lstStyle>
          <a:p>
            <a:fld id="{1C4CEA15-039C-488A-8D65-243060914B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991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3"/>
            <a:ext cx="2942907" cy="496094"/>
          </a:xfrm>
          <a:prstGeom prst="rect">
            <a:avLst/>
          </a:prstGeom>
        </p:spPr>
        <p:txBody>
          <a:bodyPr vert="horz" lIns="91348" tIns="45674" rIns="91348" bIns="4567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852" y="3"/>
            <a:ext cx="2942907" cy="496094"/>
          </a:xfrm>
          <a:prstGeom prst="rect">
            <a:avLst/>
          </a:prstGeom>
        </p:spPr>
        <p:txBody>
          <a:bodyPr vert="horz" lIns="91348" tIns="45674" rIns="91348" bIns="45674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2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8" tIns="45674" rIns="91348" bIns="4567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3" y="4712892"/>
            <a:ext cx="5433060" cy="4464844"/>
          </a:xfrm>
          <a:prstGeom prst="rect">
            <a:avLst/>
          </a:prstGeom>
        </p:spPr>
        <p:txBody>
          <a:bodyPr vert="horz" lIns="91348" tIns="45674" rIns="91348" bIns="4567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424063"/>
            <a:ext cx="2942907" cy="496094"/>
          </a:xfrm>
          <a:prstGeom prst="rect">
            <a:avLst/>
          </a:prstGeom>
        </p:spPr>
        <p:txBody>
          <a:bodyPr vert="horz" lIns="91348" tIns="45674" rIns="91348" bIns="4567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852" y="9424063"/>
            <a:ext cx="2942907" cy="496094"/>
          </a:xfrm>
          <a:prstGeom prst="rect">
            <a:avLst/>
          </a:prstGeom>
        </p:spPr>
        <p:txBody>
          <a:bodyPr vert="horz" lIns="91348" tIns="45674" rIns="91348" bIns="45674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1597822"/>
            <a:ext cx="58293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2914650"/>
            <a:ext cx="48006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05979"/>
            <a:ext cx="154305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205979"/>
            <a:ext cx="451485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3305176"/>
            <a:ext cx="58293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2180035"/>
            <a:ext cx="58293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200151"/>
            <a:ext cx="302895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1151335"/>
            <a:ext cx="303014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1" y="1631156"/>
            <a:ext cx="303014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1" y="1151335"/>
            <a:ext cx="3031331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71" y="1631156"/>
            <a:ext cx="3031331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2" y="204787"/>
            <a:ext cx="2256235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8" y="204791"/>
            <a:ext cx="383381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2" y="1076328"/>
            <a:ext cx="2256235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3600450"/>
            <a:ext cx="41148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459581"/>
            <a:ext cx="41148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4025506"/>
            <a:ext cx="41148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8670" y="205978"/>
            <a:ext cx="605643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8670" y="1200151"/>
            <a:ext cx="605643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867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4767263"/>
            <a:ext cx="21717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257800" y="105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378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2.png"/><Relationship Id="rId7" Type="http://schemas.openxmlformats.org/officeDocument/2006/relationships/image" Target="../media/image1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microsoft.com/office/2007/relationships/hdphoto" Target="../media/hdphoto1.wdp"/><Relationship Id="rId4" Type="http://schemas.openxmlformats.org/officeDocument/2006/relationships/image" Target="../media/image10.jpe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4.png"/><Relationship Id="rId7" Type="http://schemas.openxmlformats.org/officeDocument/2006/relationships/image" Target="../media/image13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microsoft.com/office/2007/relationships/hdphoto" Target="../media/hdphoto1.wdp"/><Relationship Id="rId4" Type="http://schemas.openxmlformats.org/officeDocument/2006/relationships/image" Target="../media/image10.jpe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6.png"/><Relationship Id="rId3" Type="http://schemas.openxmlformats.org/officeDocument/2006/relationships/hyperlink" Target="https://t.me/copp16t" TargetMode="External"/><Relationship Id="rId7" Type="http://schemas.openxmlformats.org/officeDocument/2006/relationships/image" Target="../media/image38.gif"/><Relationship Id="rId12" Type="http://schemas.openxmlformats.org/officeDocument/2006/relationships/image" Target="../media/image5.png"/><Relationship Id="rId2" Type="http://schemas.openxmlformats.org/officeDocument/2006/relationships/image" Target="../media/image35.jpeg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vk.com/public215674084" TargetMode="External"/><Relationship Id="rId11" Type="http://schemas.openxmlformats.org/officeDocument/2006/relationships/image" Target="../media/image4.png"/><Relationship Id="rId5" Type="http://schemas.openxmlformats.org/officeDocument/2006/relationships/image" Target="../media/image37.jpeg"/><Relationship Id="rId15" Type="http://schemas.openxmlformats.org/officeDocument/2006/relationships/image" Target="../media/image7.jpeg"/><Relationship Id="rId10" Type="http://schemas.openxmlformats.org/officeDocument/2006/relationships/image" Target="../media/image3.jpeg"/><Relationship Id="rId4" Type="http://schemas.openxmlformats.org/officeDocument/2006/relationships/image" Target="../media/image36.png"/><Relationship Id="rId9" Type="http://schemas.openxmlformats.org/officeDocument/2006/relationships/image" Target="../media/image2.jpeg"/><Relationship Id="rId1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11.jpeg"/><Relationship Id="rId10" Type="http://schemas.openxmlformats.org/officeDocument/2006/relationships/image" Target="../media/image12.jpeg"/><Relationship Id="rId4" Type="http://schemas.openxmlformats.org/officeDocument/2006/relationships/image" Target="../media/image10.jpe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3.png"/><Relationship Id="rId3" Type="http://schemas.openxmlformats.org/officeDocument/2006/relationships/image" Target="../media/image14.png"/><Relationship Id="rId7" Type="http://schemas.openxmlformats.org/officeDocument/2006/relationships/image" Target="../media/image11.jpeg"/><Relationship Id="rId12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0.jpeg"/><Relationship Id="rId11" Type="http://schemas.microsoft.com/office/2007/relationships/hdphoto" Target="../media/hdphoto1.wdp"/><Relationship Id="rId5" Type="http://schemas.openxmlformats.org/officeDocument/2006/relationships/image" Target="../media/image16.png"/><Relationship Id="rId10" Type="http://schemas.openxmlformats.org/officeDocument/2006/relationships/image" Target="../media/image6.png"/><Relationship Id="rId4" Type="http://schemas.openxmlformats.org/officeDocument/2006/relationships/image" Target="../media/image15.png"/><Relationship Id="rId9" Type="http://schemas.openxmlformats.org/officeDocument/2006/relationships/image" Target="../media/image5.png"/><Relationship Id="rId14" Type="http://schemas.openxmlformats.org/officeDocument/2006/relationships/hyperlink" Target="https://bvbinfo.ru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7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11.jpeg"/><Relationship Id="rId10" Type="http://schemas.openxmlformats.org/officeDocument/2006/relationships/image" Target="../media/image12.jpeg"/><Relationship Id="rId4" Type="http://schemas.openxmlformats.org/officeDocument/2006/relationships/image" Target="../media/image10.jpe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9.png"/><Relationship Id="rId7" Type="http://schemas.openxmlformats.org/officeDocument/2006/relationships/image" Target="../media/image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image" Target="../media/image11.jpeg"/><Relationship Id="rId10" Type="http://schemas.openxmlformats.org/officeDocument/2006/relationships/image" Target="../media/image12.jpeg"/><Relationship Id="rId4" Type="http://schemas.openxmlformats.org/officeDocument/2006/relationships/image" Target="../media/image10.jpeg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1.png"/><Relationship Id="rId7" Type="http://schemas.openxmlformats.org/officeDocument/2006/relationships/image" Target="../media/image4.png"/><Relationship Id="rId12" Type="http://schemas.openxmlformats.org/officeDocument/2006/relationships/image" Target="../media/image12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11" Type="http://schemas.microsoft.com/office/2007/relationships/hdphoto" Target="../media/hdphoto1.wdp"/><Relationship Id="rId5" Type="http://schemas.openxmlformats.org/officeDocument/2006/relationships/image" Target="../media/image10.jpeg"/><Relationship Id="rId10" Type="http://schemas.openxmlformats.org/officeDocument/2006/relationships/image" Target="../media/image6.png"/><Relationship Id="rId4" Type="http://schemas.openxmlformats.org/officeDocument/2006/relationships/image" Target="../media/image22.png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4.png"/><Relationship Id="rId7" Type="http://schemas.openxmlformats.org/officeDocument/2006/relationships/image" Target="../media/image4.png"/><Relationship Id="rId12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microsoft.com/office/2007/relationships/hdphoto" Target="../media/hdphoto1.wdp"/><Relationship Id="rId5" Type="http://schemas.openxmlformats.org/officeDocument/2006/relationships/image" Target="../media/image10.jpeg"/><Relationship Id="rId10" Type="http://schemas.openxmlformats.org/officeDocument/2006/relationships/image" Target="../media/image6.png"/><Relationship Id="rId4" Type="http://schemas.openxmlformats.org/officeDocument/2006/relationships/image" Target="../media/image25.png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0.jpeg"/><Relationship Id="rId7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4.png"/><Relationship Id="rId10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jpeg"/><Relationship Id="rId3" Type="http://schemas.openxmlformats.org/officeDocument/2006/relationships/image" Target="../media/image28.png"/><Relationship Id="rId7" Type="http://schemas.openxmlformats.org/officeDocument/2006/relationships/image" Target="../media/image11.jpeg"/><Relationship Id="rId12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6.png"/><Relationship Id="rId5" Type="http://schemas.openxmlformats.org/officeDocument/2006/relationships/image" Target="../media/image30.png"/><Relationship Id="rId10" Type="http://schemas.openxmlformats.org/officeDocument/2006/relationships/image" Target="../media/image5.png"/><Relationship Id="rId4" Type="http://schemas.openxmlformats.org/officeDocument/2006/relationships/image" Target="../media/image29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948143" y="4470190"/>
            <a:ext cx="2030042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>
                <a:solidFill>
                  <a:srgbClr val="0F9B91"/>
                </a:solidFill>
              </a:rPr>
              <a:t>Казань, 2024г.</a:t>
            </a:r>
            <a:endParaRPr lang="ru-RU" sz="1400" b="1" dirty="0">
              <a:solidFill>
                <a:srgbClr val="0F9B9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5659252" y="230485"/>
            <a:ext cx="882317" cy="351329"/>
            <a:chOff x="9859986" y="137643"/>
            <a:chExt cx="2220118" cy="699050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A8435D-D157-5729-7703-787982C94B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3164" y="213155"/>
            <a:ext cx="446345" cy="44139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397187-49B6-FA29-A46D-45BA29BF4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0635" y="213155"/>
            <a:ext cx="441394" cy="4413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1D73FE2-16F4-BE51-0916-FE857BB0D7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854" y="235328"/>
            <a:ext cx="304706" cy="41922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81D65DD-021C-20B2-BE4C-F85C35936B11}"/>
              </a:ext>
            </a:extLst>
          </p:cNvPr>
          <p:cNvSpPr/>
          <p:nvPr/>
        </p:nvSpPr>
        <p:spPr>
          <a:xfrm>
            <a:off x="532305" y="1779662"/>
            <a:ext cx="6123236" cy="11521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F9B91"/>
                </a:solidFill>
              </a:rPr>
              <a:t>Чек-лист для организации профориентационной деятельности в общеобразовательных </a:t>
            </a:r>
            <a:r>
              <a:rPr lang="ru-RU" sz="1600" b="1">
                <a:solidFill>
                  <a:srgbClr val="0F9B91"/>
                </a:solidFill>
              </a:rPr>
              <a:t>организациях </a:t>
            </a:r>
          </a:p>
          <a:p>
            <a:pPr algn="ctr"/>
            <a:r>
              <a:rPr lang="ru-RU" sz="1600" b="1">
                <a:solidFill>
                  <a:srgbClr val="0F9B91"/>
                </a:solidFill>
              </a:rPr>
              <a:t>в </a:t>
            </a:r>
            <a:r>
              <a:rPr lang="ru-RU" sz="1600" b="1" dirty="0">
                <a:solidFill>
                  <a:srgbClr val="0F9B91"/>
                </a:solidFill>
              </a:rPr>
              <a:t>рамках проекта «Билет в будущее»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CAB050AC-371E-71F9-97F0-8585EC5B69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104" y="213155"/>
            <a:ext cx="453639" cy="441393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E11BC2B-8BFF-6B7F-D56E-EA85A25D2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455" y="128248"/>
            <a:ext cx="1144213" cy="50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218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8F2171-4657-4838-4677-28E522663F76}"/>
              </a:ext>
            </a:extLst>
          </p:cNvPr>
          <p:cNvSpPr txBox="1"/>
          <p:nvPr/>
        </p:nvSpPr>
        <p:spPr>
          <a:xfrm>
            <a:off x="891710" y="103250"/>
            <a:ext cx="5400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Практико-ориентированный </a:t>
            </a:r>
          </a:p>
          <a:p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в разделе «Мероприятия»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0AC0A1-0140-7260-5ACD-D905104DC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5333" y="2014993"/>
            <a:ext cx="3968386" cy="23018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20066A9-F80B-D666-047B-7909AD3B5B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7139" y="2232789"/>
            <a:ext cx="933983" cy="16575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457868C-FE39-2C7C-3CAE-9E06D3DA7478}"/>
              </a:ext>
            </a:extLst>
          </p:cNvPr>
          <p:cNvSpPr txBox="1"/>
          <p:nvPr/>
        </p:nvSpPr>
        <p:spPr>
          <a:xfrm>
            <a:off x="170140" y="685479"/>
            <a:ext cx="619691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/>
              <a:t> 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данном разделе отмечаем все мероприятия, которые посещают дети (для того, чтобы мероприятие было засчитано, записывать учащихся на мероприятие необходимо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заранее, за 2 дня до посещения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После мероприятия записать детей на мероприятие возможности не будет!!!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880C9C-155E-3972-0C03-1C44DA83FF7A}"/>
              </a:ext>
            </a:extLst>
          </p:cNvPr>
          <p:cNvSpPr txBox="1"/>
          <p:nvPr/>
        </p:nvSpPr>
        <p:spPr>
          <a:xfrm>
            <a:off x="701712" y="2014993"/>
            <a:ext cx="216024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4351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 будущего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400" b="1" dirty="0">
              <a:solidFill>
                <a:srgbClr val="4351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4351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проба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400" b="1" dirty="0">
              <a:solidFill>
                <a:srgbClr val="4351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4351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400" b="1" dirty="0">
              <a:solidFill>
                <a:srgbClr val="4351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4351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endParaRPr lang="ru-RU" sz="1400" b="1" dirty="0">
              <a:solidFill>
                <a:srgbClr val="4351B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400" b="1" dirty="0">
                <a:solidFill>
                  <a:srgbClr val="4351B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Фестиваль </a:t>
            </a:r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8ABCA481-C04A-E6B6-49B7-D81B78B4FC71}"/>
              </a:ext>
            </a:extLst>
          </p:cNvPr>
          <p:cNvGrpSpPr/>
          <p:nvPr/>
        </p:nvGrpSpPr>
        <p:grpSpPr>
          <a:xfrm>
            <a:off x="5964485" y="247033"/>
            <a:ext cx="548629" cy="225165"/>
            <a:chOff x="9859986" y="137643"/>
            <a:chExt cx="2220118" cy="69905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CE7B6F17-F810-EC54-AE20-B5BDD1BF8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BC08DD18-88F6-9154-DF5D-0BDD96659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042CDAB-0ABA-2515-2012-30AA7593E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2216" y="189815"/>
            <a:ext cx="296430" cy="293141"/>
          </a:xfrm>
          <a:prstGeom prst="rect">
            <a:avLst/>
          </a:prstGeom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id="{487B56FC-83B2-4F0C-AE2C-6BEA62702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792" y="162259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EFB8B60-04BF-E248-C8D6-0A35691950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7153" y="189815"/>
            <a:ext cx="293141" cy="29314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5F238EA-BDB0-92DA-32B6-107AF6B68D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0747" y="247033"/>
            <a:ext cx="216024" cy="29721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3A91EB1-914F-F88A-8C8E-585D801B6AA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95" y="191169"/>
            <a:ext cx="296431" cy="2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92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2B27984-A3C7-7F96-F366-6ED7307D089C}"/>
              </a:ext>
            </a:extLst>
          </p:cNvPr>
          <p:cNvSpPr txBox="1"/>
          <p:nvPr/>
        </p:nvSpPr>
        <p:spPr>
          <a:xfrm>
            <a:off x="-320224" y="204417"/>
            <a:ext cx="479200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контакты и </a:t>
            </a:r>
          </a:p>
          <a:p>
            <a:pPr algn="ctr"/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полезные документы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3FAE8D-0695-D8A8-2637-EC51C4D030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001" y="2224220"/>
            <a:ext cx="2736492" cy="2592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55EE4F-C927-DB63-98DF-8B44122ED4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128"/>
          <a:stretch/>
        </p:blipFill>
        <p:spPr>
          <a:xfrm>
            <a:off x="766738" y="1059582"/>
            <a:ext cx="2804788" cy="25922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43BA919C-5B73-AD15-C2C3-25EF43986391}"/>
              </a:ext>
            </a:extLst>
          </p:cNvPr>
          <p:cNvCxnSpPr>
            <a:cxnSpLocks/>
          </p:cNvCxnSpPr>
          <p:nvPr/>
        </p:nvCxnSpPr>
        <p:spPr>
          <a:xfrm>
            <a:off x="3068960" y="3003798"/>
            <a:ext cx="1733256" cy="0"/>
          </a:xfrm>
          <a:prstGeom prst="straightConnector1">
            <a:avLst/>
          </a:prstGeom>
          <a:ln>
            <a:solidFill>
              <a:srgbClr val="0F9B9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46D4D94-8EE6-6AE5-9AB5-7C8833F0042C}"/>
              </a:ext>
            </a:extLst>
          </p:cNvPr>
          <p:cNvSpPr txBox="1"/>
          <p:nvPr/>
        </p:nvSpPr>
        <p:spPr>
          <a:xfrm>
            <a:off x="756166" y="4197383"/>
            <a:ext cx="28153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F9B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Подробная видеоинструкция по работе с ЛК педагога-навигатора имеется в разделе </a:t>
            </a:r>
            <a:r>
              <a:rPr lang="ru-RU" sz="1200" b="1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«Обзор».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790C16E-01FA-1AE7-73D6-464D66F3E88B}"/>
              </a:ext>
            </a:extLst>
          </p:cNvPr>
          <p:cNvGrpSpPr/>
          <p:nvPr/>
        </p:nvGrpSpPr>
        <p:grpSpPr>
          <a:xfrm>
            <a:off x="5966864" y="302282"/>
            <a:ext cx="548629" cy="225165"/>
            <a:chOff x="9859986" y="137643"/>
            <a:chExt cx="2220118" cy="699050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441E2B31-3638-19AE-A3D5-96B5D5E12F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CBF952F7-4B5C-AF2B-4224-54266C997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69369E1-DC8A-8283-3248-A34CB9D4AD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4595" y="245064"/>
            <a:ext cx="296430" cy="293141"/>
          </a:xfrm>
          <a:prstGeom prst="rect">
            <a:avLst/>
          </a:prstGeom>
        </p:spPr>
      </p:pic>
      <p:pic>
        <p:nvPicPr>
          <p:cNvPr id="12" name="Picture 2" descr="Picture background">
            <a:extLst>
              <a:ext uri="{FF2B5EF4-FFF2-40B4-BE49-F238E27FC236}">
                <a16:creationId xmlns:a16="http://schemas.microsoft.com/office/drawing/2014/main" id="{7F90BEBD-3336-AF29-C957-B755D46A8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2171" y="217508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1FA6F6D-3CB4-CCE2-CE45-0B8F6105CB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9532" y="245064"/>
            <a:ext cx="293141" cy="29314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E18E274B-5D30-1A53-D637-20259EB269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6166" y="271639"/>
            <a:ext cx="216024" cy="29721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B43D178-1E05-ABFE-12D0-8B2D1077F15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474" y="246418"/>
            <a:ext cx="296431" cy="2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53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5D4831-E17B-433D-9426-4F5CEC2530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004" y="1232823"/>
            <a:ext cx="797996" cy="7979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D6EBDF-B543-4230-B9D8-F95D3CA04A64}"/>
              </a:ext>
            </a:extLst>
          </p:cNvPr>
          <p:cNvSpPr txBox="1"/>
          <p:nvPr/>
        </p:nvSpPr>
        <p:spPr>
          <a:xfrm>
            <a:off x="1338391" y="2030819"/>
            <a:ext cx="1637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Телеграм канал:</a:t>
            </a:r>
          </a:p>
          <a:p>
            <a:pPr algn="ctr"/>
            <a:r>
              <a:rPr lang="en-US" sz="9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https://t.me/copp16t</a:t>
            </a:r>
            <a:endParaRPr lang="ru-RU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A79AD30-4B16-4787-98B7-FC98B7B84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8741" y="1232823"/>
            <a:ext cx="756393" cy="7563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B835EF-18DC-44C4-B44C-D1591789F56E}"/>
              </a:ext>
            </a:extLst>
          </p:cNvPr>
          <p:cNvSpPr txBox="1"/>
          <p:nvPr/>
        </p:nvSpPr>
        <p:spPr>
          <a:xfrm>
            <a:off x="4049747" y="2030819"/>
            <a:ext cx="2134380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Телеграм канал проекта </a:t>
            </a:r>
          </a:p>
          <a:p>
            <a:pPr algn="ctr"/>
            <a:r>
              <a:rPr lang="ru-RU" sz="900" u="sng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Профминимум</a:t>
            </a:r>
            <a:r>
              <a:rPr lang="ru-RU" sz="9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</a:p>
          <a:p>
            <a:pPr algn="ctr"/>
            <a:r>
              <a:rPr lang="en-US" sz="9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https://t.me/profminimumRT</a:t>
            </a:r>
            <a:r>
              <a:rPr lang="ru-RU" sz="9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</a:rPr>
              <a:t> </a:t>
            </a:r>
            <a:endParaRPr lang="ru-RU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36141D-CE4C-45FD-8F54-8BED8EB49E6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03" y="2935074"/>
            <a:ext cx="797996" cy="7979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0FD291-1715-4FC8-B170-1FAFD7AA25D9}"/>
              </a:ext>
            </a:extLst>
          </p:cNvPr>
          <p:cNvSpPr txBox="1"/>
          <p:nvPr/>
        </p:nvSpPr>
        <p:spPr>
          <a:xfrm>
            <a:off x="643530" y="3830663"/>
            <a:ext cx="20318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Группа </a:t>
            </a:r>
            <a:r>
              <a:rPr lang="ru-RU" sz="900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Вконтакте</a:t>
            </a:r>
            <a:r>
              <a:rPr lang="ru-RU" sz="900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</a:t>
            </a:r>
            <a:br>
              <a:rPr lang="ru-RU" sz="9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900" u="sng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https://vk.com/public215674084</a:t>
            </a:r>
            <a:endParaRPr lang="ru-RU" sz="9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9" name="Picture 2" descr="http://qrcoder.ru/code/?https%3A%2F%2Fcopp16.ru%2F&amp;4&amp;0">
            <a:extLst>
              <a:ext uri="{FF2B5EF4-FFF2-40B4-BE49-F238E27FC236}">
                <a16:creationId xmlns:a16="http://schemas.microsoft.com/office/drawing/2014/main" id="{55B7FA1E-EBE4-4013-9A0C-AA2E2904B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730" y="2879492"/>
            <a:ext cx="752614" cy="75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07DC4D-F54D-4FEB-BB75-00BDDCF486C7}"/>
              </a:ext>
            </a:extLst>
          </p:cNvPr>
          <p:cNvSpPr/>
          <p:nvPr/>
        </p:nvSpPr>
        <p:spPr>
          <a:xfrm>
            <a:off x="3017345" y="3728863"/>
            <a:ext cx="1207383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25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Сайт:</a:t>
            </a:r>
            <a:br>
              <a:rPr lang="ru-RU" sz="1125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25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https://copp16.ru/</a:t>
            </a:r>
            <a:endParaRPr lang="ru-RU" sz="1125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3">
            <a:extLst>
              <a:ext uri="{FF2B5EF4-FFF2-40B4-BE49-F238E27FC236}">
                <a16:creationId xmlns:a16="http://schemas.microsoft.com/office/drawing/2014/main" id="{A695A59C-4633-4243-AB98-C07634B53B9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6938" y="2834111"/>
            <a:ext cx="797996" cy="797996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911CA8E-F80F-49FA-A94B-487BEBFC2CA3}"/>
              </a:ext>
            </a:extLst>
          </p:cNvPr>
          <p:cNvSpPr/>
          <p:nvPr/>
        </p:nvSpPr>
        <p:spPr>
          <a:xfrm>
            <a:off x="4944075" y="3755352"/>
            <a:ext cx="1303563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125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Платформа:</a:t>
            </a:r>
          </a:p>
          <a:p>
            <a:pPr algn="ctr"/>
            <a:r>
              <a:rPr lang="en-US" sz="1125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https://prof.market/</a:t>
            </a:r>
            <a:endParaRPr lang="ru-RU" sz="1125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15318E9-BE78-8B76-3C51-5FAD5CEFE897}"/>
              </a:ext>
            </a:extLst>
          </p:cNvPr>
          <p:cNvGrpSpPr/>
          <p:nvPr/>
        </p:nvGrpSpPr>
        <p:grpSpPr>
          <a:xfrm>
            <a:off x="5659252" y="230485"/>
            <a:ext cx="882317" cy="351329"/>
            <a:chOff x="9859986" y="137643"/>
            <a:chExt cx="2220118" cy="699050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647584F8-3E7B-5293-3542-C0352D5A5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A75A768F-55EE-288D-72DE-5A74D4B1C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3D8E19C-A82E-C255-9255-186DD89FB7F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35818" y="190627"/>
            <a:ext cx="446345" cy="44139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C85BCDF6-E00B-CA45-B7A1-981ABCBAE9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28436" y="185452"/>
            <a:ext cx="441394" cy="4413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692BFCA-C411-425F-12E4-23627DB435B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1854" y="235328"/>
            <a:ext cx="304706" cy="41922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0B191336-0A40-0DCC-810B-9F13AB25DF6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352" y="185452"/>
            <a:ext cx="453639" cy="441393"/>
          </a:xfrm>
          <a:prstGeom prst="rect">
            <a:avLst/>
          </a:prstGeom>
        </p:spPr>
      </p:pic>
      <p:pic>
        <p:nvPicPr>
          <p:cNvPr id="25" name="Picture 2" descr="Picture background">
            <a:extLst>
              <a:ext uri="{FF2B5EF4-FFF2-40B4-BE49-F238E27FC236}">
                <a16:creationId xmlns:a16="http://schemas.microsoft.com/office/drawing/2014/main" id="{9EAC1B96-D607-D625-8861-8437EBADA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455" y="128248"/>
            <a:ext cx="1144213" cy="50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53361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EF6DB5-568F-A412-9511-031DFEF83C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028" t="39246" r="23483" b="13025"/>
          <a:stretch/>
        </p:blipFill>
        <p:spPr>
          <a:xfrm>
            <a:off x="682456" y="2239341"/>
            <a:ext cx="2880319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4D4D0A1-B9DF-489C-AC7D-E60FDEC181AB}"/>
              </a:ext>
            </a:extLst>
          </p:cNvPr>
          <p:cNvSpPr txBox="1"/>
          <p:nvPr/>
        </p:nvSpPr>
        <p:spPr>
          <a:xfrm>
            <a:off x="-387424" y="128331"/>
            <a:ext cx="57606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F9B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 школы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42F266-2612-BF12-1FC2-02A254D7DB5D}"/>
              </a:ext>
            </a:extLst>
          </p:cNvPr>
          <p:cNvSpPr txBox="1"/>
          <p:nvPr/>
        </p:nvSpPr>
        <p:spPr>
          <a:xfrm>
            <a:off x="3668338" y="2239341"/>
            <a:ext cx="3001022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0F9B91"/>
                </a:solidFill>
                <a:cs typeface="Times New Roman" panose="02020603050405020304" pitchFamily="18" charset="0"/>
              </a:rPr>
              <a:t>Доступ к программе обучения с возможностью получения сертификата открыт до </a:t>
            </a:r>
            <a:r>
              <a:rPr lang="ru-RU" sz="1400" b="1" dirty="0">
                <a:solidFill>
                  <a:srgbClr val="0F9B91"/>
                </a:solidFill>
                <a:cs typeface="Times New Roman" panose="02020603050405020304" pitchFamily="18" charset="0"/>
              </a:rPr>
              <a:t>1 октября 2024 г.</a:t>
            </a:r>
            <a:r>
              <a:rPr lang="ru-RU" sz="1100" b="1" dirty="0">
                <a:solidFill>
                  <a:srgbClr val="0F9B91"/>
                </a:solidFill>
                <a:cs typeface="Times New Roman" panose="02020603050405020304" pitchFamily="18" charset="0"/>
              </a:rPr>
              <a:t> (если программа изучается позже, то сертификат не выдается).</a:t>
            </a:r>
          </a:p>
          <a:p>
            <a:endParaRPr lang="ru-RU" sz="1100" b="1" dirty="0">
              <a:solidFill>
                <a:srgbClr val="0F9B91"/>
              </a:solidFill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0F9B91"/>
                </a:solidFill>
                <a:cs typeface="Times New Roman" panose="02020603050405020304" pitchFamily="18" charset="0"/>
              </a:rPr>
              <a:t> Материалы сохраняются в ЛК</a:t>
            </a:r>
          </a:p>
          <a:p>
            <a:endParaRPr lang="ru-RU" sz="1100" b="1" dirty="0">
              <a:solidFill>
                <a:srgbClr val="0F9B91"/>
              </a:solidFill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b="1" dirty="0">
                <a:solidFill>
                  <a:srgbClr val="0F9B91"/>
                </a:solidFill>
                <a:cs typeface="Times New Roman" panose="02020603050405020304" pitchFamily="18" charset="0"/>
              </a:rPr>
              <a:t> Общий объем программы – 6 </a:t>
            </a:r>
            <a:r>
              <a:rPr lang="ru-RU" sz="1100" b="1" dirty="0" err="1">
                <a:solidFill>
                  <a:srgbClr val="0F9B91"/>
                </a:solidFill>
                <a:cs typeface="Times New Roman" panose="02020603050405020304" pitchFamily="18" charset="0"/>
              </a:rPr>
              <a:t>ак</a:t>
            </a:r>
            <a:r>
              <a:rPr lang="ru-RU" sz="1100" b="1" dirty="0">
                <a:solidFill>
                  <a:srgbClr val="0F9B91"/>
                </a:solidFill>
                <a:cs typeface="Times New Roman" panose="02020603050405020304" pitchFamily="18" charset="0"/>
              </a:rPr>
              <a:t>. часов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F9A108E3-4FBF-3539-3AA7-78FD7AC431CC}"/>
              </a:ext>
            </a:extLst>
          </p:cNvPr>
          <p:cNvGrpSpPr/>
          <p:nvPr/>
        </p:nvGrpSpPr>
        <p:grpSpPr>
          <a:xfrm>
            <a:off x="5913190" y="237423"/>
            <a:ext cx="548629" cy="225165"/>
            <a:chOff x="9859986" y="137643"/>
            <a:chExt cx="2220118" cy="69905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AD94EEC0-DAE3-B1EC-22F2-D93ED0DCB1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064F5B29-27C2-92AD-6221-83703A4E57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2092604-80F2-CA04-B7B9-AC1FCEAFF0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0921" y="180205"/>
            <a:ext cx="296430" cy="2931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B49C51F-6CAD-1D87-01DD-55C43241366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5064" y="183563"/>
            <a:ext cx="293141" cy="2931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FA95B6A-2C09-72EC-7ECC-D7F9A0CAB4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516" y="237423"/>
            <a:ext cx="216024" cy="2972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ACA0B19-011E-2004-7EB2-BAF8B4E2289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006" y="184917"/>
            <a:ext cx="296431" cy="288429"/>
          </a:xfrm>
          <a:prstGeom prst="rect">
            <a:avLst/>
          </a:prstGeom>
        </p:spPr>
      </p:pic>
      <p:pic>
        <p:nvPicPr>
          <p:cNvPr id="14" name="Picture 2" descr="Picture background">
            <a:extLst>
              <a:ext uri="{FF2B5EF4-FFF2-40B4-BE49-F238E27FC236}">
                <a16:creationId xmlns:a16="http://schemas.microsoft.com/office/drawing/2014/main" id="{A819D9FD-7390-0048-5144-DE9F2F82A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497" y="152649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0373B0-BB1F-D3EC-17C7-EDD49C75DE2D}"/>
              </a:ext>
            </a:extLst>
          </p:cNvPr>
          <p:cNvSpPr txBox="1"/>
          <p:nvPr/>
        </p:nvSpPr>
        <p:spPr>
          <a:xfrm>
            <a:off x="536401" y="700523"/>
            <a:ext cx="577936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F9B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 школы – </a:t>
            </a:r>
            <a:r>
              <a:rPr lang="ru-RU" sz="1400" dirty="0">
                <a:solidFill>
                  <a:srgbClr val="0F9B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специалист, ответственный за сбор и формирование списков учеников и педагогов, координацию профориентационной работы и мониторинг достижения показателей по проекту в рамках образовательной организации, реализующей программы основного общего и/или среднего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2500933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376CD6C-B116-820D-7B2E-2B9624D925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50" t="56679" r="37330" b="12668"/>
          <a:stretch/>
        </p:blipFill>
        <p:spPr>
          <a:xfrm>
            <a:off x="4149081" y="982733"/>
            <a:ext cx="2312738" cy="15170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BC1C509-AAFC-7DE6-0177-0E49FF0A99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172" t="53733" r="34250" b="14354"/>
          <a:stretch/>
        </p:blipFill>
        <p:spPr>
          <a:xfrm>
            <a:off x="4015570" y="3552739"/>
            <a:ext cx="2611041" cy="13511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C53AFE-36F0-71B9-093D-2119EE25AA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792" t="48133" r="33200" b="14535"/>
          <a:stretch/>
        </p:blipFill>
        <p:spPr>
          <a:xfrm>
            <a:off x="704516" y="3569384"/>
            <a:ext cx="2106985" cy="14061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AF9416-F6A0-8546-68C0-EF2B912F56BF}"/>
              </a:ext>
            </a:extLst>
          </p:cNvPr>
          <p:cNvSpPr txBox="1"/>
          <p:nvPr/>
        </p:nvSpPr>
        <p:spPr>
          <a:xfrm>
            <a:off x="-439550" y="125036"/>
            <a:ext cx="57606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по авторизации </a:t>
            </a:r>
          </a:p>
          <a:p>
            <a:pPr algn="ctr"/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</a:t>
            </a: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A98843FE-5C99-B391-4085-E1655EFEC1D1}"/>
              </a:ext>
            </a:extLst>
          </p:cNvPr>
          <p:cNvGrpSpPr/>
          <p:nvPr/>
        </p:nvGrpSpPr>
        <p:grpSpPr>
          <a:xfrm>
            <a:off x="5913190" y="237423"/>
            <a:ext cx="548629" cy="225165"/>
            <a:chOff x="9859986" y="137643"/>
            <a:chExt cx="2220118" cy="69905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6EF5E496-78EB-EFC9-8E0A-E157DD18C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61156151-E007-A6F6-F641-61B1ABB7E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28D735F-2E3E-55BE-E64A-B3F442D7E70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50921" y="180205"/>
            <a:ext cx="296430" cy="2931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E676DD9-2C5A-3874-A675-6D6CC8574A9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05064" y="183563"/>
            <a:ext cx="293141" cy="29314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E471AEB-7F7E-BBD7-0D24-51CB7CE1D4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516" y="237423"/>
            <a:ext cx="216024" cy="2972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129D966-FE8A-954D-14FA-764FC742640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006" y="184917"/>
            <a:ext cx="296431" cy="288429"/>
          </a:xfrm>
          <a:prstGeom prst="rect">
            <a:avLst/>
          </a:prstGeom>
        </p:spPr>
      </p:pic>
      <p:pic>
        <p:nvPicPr>
          <p:cNvPr id="17" name="Picture 2" descr="Picture background">
            <a:extLst>
              <a:ext uri="{FF2B5EF4-FFF2-40B4-BE49-F238E27FC236}">
                <a16:creationId xmlns:a16="http://schemas.microsoft.com/office/drawing/2014/main" id="{48045D1E-07E4-4280-FB8E-C98AC8D2B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497" y="152649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3FF1FF5-BC41-1DE6-66E9-5A4A106CF304}"/>
              </a:ext>
            </a:extLst>
          </p:cNvPr>
          <p:cNvSpPr txBox="1"/>
          <p:nvPr/>
        </p:nvSpPr>
        <p:spPr>
          <a:xfrm>
            <a:off x="619292" y="729866"/>
            <a:ext cx="3427209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логин и пароль администратора школы у регионального оператора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ЦОПП РТ </a:t>
            </a:r>
            <a:r>
              <a:rPr lang="ru-RU" sz="12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2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info@copp16.ru</a:t>
            </a:r>
            <a:r>
              <a:rPr lang="ru-RU" sz="12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Зайти на платформу </a:t>
            </a:r>
            <a:r>
              <a:rPr lang="ru-RU" sz="12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4"/>
              </a:rPr>
              <a:t>https://bvbinfo.ru</a:t>
            </a:r>
            <a:endParaRPr lang="ru-RU" sz="1200" b="1" dirty="0">
              <a:solidFill>
                <a:srgbClr val="00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Выбрать роль на платформе </a:t>
            </a:r>
            <a:r>
              <a:rPr lang="ru-RU" sz="12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</a:t>
            </a:r>
          </a:p>
          <a:p>
            <a:pPr algn="l"/>
            <a:r>
              <a:rPr lang="ru-RU" sz="1200" b="0" i="0" dirty="0">
                <a:solidFill>
                  <a:srgbClr val="9966FF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Шаг 3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sz="1200" b="0" i="0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</a:t>
            </a:r>
            <a:r>
              <a:rPr lang="ru-RU" sz="1200" b="1" i="0" dirty="0">
                <a:solidFill>
                  <a:srgbClr val="00CC9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логин</a:t>
            </a:r>
            <a:r>
              <a:rPr lang="ru-RU" sz="1200" b="0" i="0" dirty="0">
                <a:solidFill>
                  <a:srgbClr val="00CC9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200" b="1" i="0" dirty="0">
                <a:solidFill>
                  <a:srgbClr val="00CC99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пароль,</a:t>
            </a:r>
            <a:r>
              <a:rPr lang="ru-RU" sz="1200" b="1" i="0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b="0" i="0" dirty="0">
                <a:solidFill>
                  <a:srgbClr val="1A1A1A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от регионального оператора</a:t>
            </a:r>
          </a:p>
          <a:p>
            <a:r>
              <a:rPr lang="ru-RU" sz="12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4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Войти в личный кабинет администратора</a:t>
            </a: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</a:t>
            </a:r>
          </a:p>
          <a:p>
            <a:r>
              <a:rPr lang="ru-RU" sz="12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Шаг 5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Начать обучение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ru-RU" sz="1400" b="0" i="0" dirty="0">
              <a:solidFill>
                <a:srgbClr val="1A1A1A"/>
              </a:solidFill>
              <a:effectLst/>
              <a:highlight>
                <a:srgbClr val="FFFFFF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ru-RU" sz="1400" dirty="0">
              <a:solidFill>
                <a:srgbClr val="00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30691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D1BAC87-CAA2-480F-58EA-97FE066B0CC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901" t="51742" r="23750" b="12668"/>
          <a:stretch/>
        </p:blipFill>
        <p:spPr>
          <a:xfrm>
            <a:off x="1844824" y="1705791"/>
            <a:ext cx="3645918" cy="18740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291372F-9BEE-30A3-7083-604EBED9B48C}"/>
              </a:ext>
            </a:extLst>
          </p:cNvPr>
          <p:cNvSpPr txBox="1"/>
          <p:nvPr/>
        </p:nvSpPr>
        <p:spPr>
          <a:xfrm>
            <a:off x="526368" y="815552"/>
            <a:ext cx="60932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проходит на платформе проекта «Билет в будущее» в ЛК</a:t>
            </a:r>
          </a:p>
          <a:p>
            <a:pPr algn="ctr"/>
            <a:r>
              <a:rPr lang="ru-RU" sz="14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администратора школы </a:t>
            </a:r>
            <a:r>
              <a:rPr lang="ru-RU" sz="1400" b="1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(https://bvbinfo.ru/ ).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B7CD68-1CE5-DA7C-D6AC-630688B8E30E}"/>
              </a:ext>
            </a:extLst>
          </p:cNvPr>
          <p:cNvSpPr txBox="1"/>
          <p:nvPr/>
        </p:nvSpPr>
        <p:spPr>
          <a:xfrm>
            <a:off x="757730" y="4197664"/>
            <a:ext cx="58646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обучения необходимо заполнить персональные данные слушателя, указав ФИО в разделе </a:t>
            </a:r>
            <a:r>
              <a:rPr lang="ru-RU" sz="14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«Настройки» </a:t>
            </a:r>
            <a:r>
              <a:rPr lang="ru-RU" sz="1400" b="1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ru-RU" sz="14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«Личные данные».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C022A299-8FDD-BFFD-F41A-F5DE83677707}"/>
              </a:ext>
            </a:extLst>
          </p:cNvPr>
          <p:cNvGrpSpPr/>
          <p:nvPr/>
        </p:nvGrpSpPr>
        <p:grpSpPr>
          <a:xfrm>
            <a:off x="5913190" y="327928"/>
            <a:ext cx="548629" cy="225165"/>
            <a:chOff x="9859986" y="137643"/>
            <a:chExt cx="2220118" cy="69905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F005BB13-1D0A-F9FB-A720-C3AD896DC4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3815980E-2B9A-1D41-62EE-DA430C0EB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C81B4E-21B1-E4E3-F9A0-69F5C855F0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0921" y="270710"/>
            <a:ext cx="296430" cy="2931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8EBE61-8F16-E881-95B3-57DCF63F0B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5064" y="274068"/>
            <a:ext cx="293141" cy="29314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BB13EF4-D324-6B2B-3165-25399BFF133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4516" y="327928"/>
            <a:ext cx="216024" cy="2972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F24D014-DDFE-EE02-97DF-4B0B4CA6C5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006" y="275422"/>
            <a:ext cx="296431" cy="288429"/>
          </a:xfrm>
          <a:prstGeom prst="rect">
            <a:avLst/>
          </a:prstGeom>
        </p:spPr>
      </p:pic>
      <p:pic>
        <p:nvPicPr>
          <p:cNvPr id="12" name="Picture 2" descr="Picture background">
            <a:extLst>
              <a:ext uri="{FF2B5EF4-FFF2-40B4-BE49-F238E27FC236}">
                <a16:creationId xmlns:a16="http://schemas.microsoft.com/office/drawing/2014/main" id="{34A0F0DB-200F-5E4F-3EE9-DE5BA8DF1F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497" y="243154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9446449-C6AE-E8E7-ABEB-732C4539DFB1}"/>
              </a:ext>
            </a:extLst>
          </p:cNvPr>
          <p:cNvSpPr txBox="1"/>
          <p:nvPr/>
        </p:nvSpPr>
        <p:spPr>
          <a:xfrm>
            <a:off x="660376" y="74014"/>
            <a:ext cx="38487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</a:p>
          <a:p>
            <a:pPr algn="ctr"/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администратора школы</a:t>
            </a:r>
            <a:endParaRPr lang="ru-RU" sz="1600" b="1" dirty="0">
              <a:solidFill>
                <a:srgbClr val="9966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82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A4E31EC-2A5E-27BD-0176-60C20D3CD2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7" b="3488"/>
          <a:stretch/>
        </p:blipFill>
        <p:spPr>
          <a:xfrm>
            <a:off x="692696" y="1995686"/>
            <a:ext cx="4492174" cy="273280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316CD85-BEFC-3AC7-585B-FE78F2417469}"/>
              </a:ext>
            </a:extLst>
          </p:cNvPr>
          <p:cNvSpPr txBox="1"/>
          <p:nvPr/>
        </p:nvSpPr>
        <p:spPr>
          <a:xfrm>
            <a:off x="344886" y="48719"/>
            <a:ext cx="4492656" cy="76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5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Авторизация педагога-навигатора</a:t>
            </a:r>
          </a:p>
          <a:p>
            <a:pPr algn="ctr"/>
            <a:r>
              <a:rPr lang="ru-RU" sz="145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кабинете, </a:t>
            </a:r>
          </a:p>
          <a:p>
            <a:pPr algn="ctr"/>
            <a:r>
              <a:rPr lang="ru-RU" sz="145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заполнение профиля на платформе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2F5B55-D63E-9878-E4FE-529E231D8A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713"/>
          <a:stretch/>
        </p:blipFill>
        <p:spPr>
          <a:xfrm>
            <a:off x="4755246" y="2887386"/>
            <a:ext cx="1757868" cy="1841107"/>
          </a:xfrm>
          <a:prstGeom prst="rect">
            <a:avLst/>
          </a:prstGeom>
        </p:spPr>
      </p:pic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7A5C8E8B-1F03-0D2E-89E1-55DE56784E87}"/>
              </a:ext>
            </a:extLst>
          </p:cNvPr>
          <p:cNvCxnSpPr>
            <a:cxnSpLocks/>
          </p:cNvCxnSpPr>
          <p:nvPr/>
        </p:nvCxnSpPr>
        <p:spPr>
          <a:xfrm flipV="1">
            <a:off x="2154738" y="3003798"/>
            <a:ext cx="3218478" cy="1224136"/>
          </a:xfrm>
          <a:prstGeom prst="straightConnector1">
            <a:avLst/>
          </a:prstGeom>
          <a:ln>
            <a:solidFill>
              <a:srgbClr val="0F9B9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BE6881BF-8716-780F-7DAF-38F9D02E9857}"/>
              </a:ext>
            </a:extLst>
          </p:cNvPr>
          <p:cNvSpPr txBox="1"/>
          <p:nvPr/>
        </p:nvSpPr>
        <p:spPr>
          <a:xfrm>
            <a:off x="482043" y="731683"/>
            <a:ext cx="58939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заполнения профиля необходимо: </a:t>
            </a:r>
            <a:r>
              <a:rPr lang="ru-RU" sz="1200" b="1" dirty="0">
                <a:solidFill>
                  <a:srgbClr val="99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правом углу профиля выбрать – «Настройки» – далее заполнить информацией все разделы: личные данные/образование/работа/документы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3B94F6-6D9C-D95A-C076-9AD46AC406BE}"/>
              </a:ext>
            </a:extLst>
          </p:cNvPr>
          <p:cNvSpPr txBox="1"/>
          <p:nvPr/>
        </p:nvSpPr>
        <p:spPr>
          <a:xfrm>
            <a:off x="482043" y="1318000"/>
            <a:ext cx="60310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</a:t>
            </a:r>
            <a:r>
              <a:rPr lang="ru-RU" sz="1200" b="1" dirty="0">
                <a:solidFill>
                  <a:srgbClr val="99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«Документы»</a:t>
            </a:r>
            <a:r>
              <a:rPr lang="ru-RU" sz="1200" dirty="0">
                <a:solidFill>
                  <a:srgbClr val="99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прикрепить согласие на обучение и анкету-заявление о зачислении на программу (оригиналы привозите региональному оператору Проекта: </a:t>
            </a:r>
            <a:r>
              <a:rPr lang="ru-RU" sz="1200" b="1" dirty="0">
                <a:solidFill>
                  <a:srgbClr val="99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ЦОПП РТ на базе ГАПОУ «Казанский педагогический колледж», ул. Побежимова, д. 47А).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415CFB01-C3E1-2232-D655-B3C7B927F0E2}"/>
              </a:ext>
            </a:extLst>
          </p:cNvPr>
          <p:cNvGrpSpPr/>
          <p:nvPr/>
        </p:nvGrpSpPr>
        <p:grpSpPr>
          <a:xfrm>
            <a:off x="5964485" y="247033"/>
            <a:ext cx="548629" cy="225165"/>
            <a:chOff x="9859986" y="137643"/>
            <a:chExt cx="2220118" cy="69905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4E0D5B81-AB0B-ADE3-88BD-CD0093AA5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5E510A58-32E4-7DD7-1763-3BD1FEE2B4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3C1A5F-7ACC-570D-C04A-30DF5CC49B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2216" y="189815"/>
            <a:ext cx="296430" cy="2931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1333D4-E4FE-8579-119B-9DADA52F90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6359" y="193173"/>
            <a:ext cx="293141" cy="29314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751701-F250-4521-2027-8A5A7D0FA0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9200" y="217409"/>
            <a:ext cx="216024" cy="2972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6A5C8FB-731A-5C4C-F654-6B7D5E6DE10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01" y="194527"/>
            <a:ext cx="296431" cy="288429"/>
          </a:xfrm>
          <a:prstGeom prst="rect">
            <a:avLst/>
          </a:prstGeom>
        </p:spPr>
      </p:pic>
      <p:pic>
        <p:nvPicPr>
          <p:cNvPr id="16" name="Picture 2" descr="Picture background">
            <a:extLst>
              <a:ext uri="{FF2B5EF4-FFF2-40B4-BE49-F238E27FC236}">
                <a16:creationId xmlns:a16="http://schemas.microsoft.com/office/drawing/2014/main" id="{10D134EC-559E-3C9C-0DB5-42DD96B4EF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792" y="162259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DE16646-3440-F64D-30D7-0F504492E9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153" y="189815"/>
            <a:ext cx="293141" cy="29314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9B20867-09EF-3F98-B49D-29B5F30B34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9994" y="214051"/>
            <a:ext cx="216024" cy="29721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0DFCCF7-5A87-B3CB-165B-1FAED5664A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95" y="191169"/>
            <a:ext cx="296431" cy="2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325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BD3D747-9787-4EFC-D67A-51BD5EEB83B9}"/>
              </a:ext>
            </a:extLst>
          </p:cNvPr>
          <p:cNvSpPr txBox="1"/>
          <p:nvPr/>
        </p:nvSpPr>
        <p:spPr>
          <a:xfrm>
            <a:off x="269288" y="91651"/>
            <a:ext cx="38662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E40510F-882A-49D8-9E4D-4D7F673B9253}"/>
              </a:ext>
            </a:extLst>
          </p:cNvPr>
          <p:cNvSpPr txBox="1"/>
          <p:nvPr/>
        </p:nvSpPr>
        <p:spPr>
          <a:xfrm>
            <a:off x="548680" y="3542212"/>
            <a:ext cx="322456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F9B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Слушатели, успешно освоившие Программу курсов повышения квалификации, получают удостоверение о повышении квалификации (установленного образца)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D5D502B-347A-9C60-BB60-864BED3DDA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441" y="3169781"/>
            <a:ext cx="2505673" cy="1767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CCAE36C-D25D-A1E3-F0AF-29C06C455B61}"/>
              </a:ext>
            </a:extLst>
          </p:cNvPr>
          <p:cNvSpPr txBox="1"/>
          <p:nvPr/>
        </p:nvSpPr>
        <p:spPr>
          <a:xfrm>
            <a:off x="4443096" y="1032868"/>
            <a:ext cx="22982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F9B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прохождения обучения педагог-навигатор участвовать в проекте </a:t>
            </a:r>
            <a:r>
              <a:rPr lang="ru-RU" b="1" dirty="0">
                <a:solidFill>
                  <a:srgbClr val="0F9B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может</a:t>
            </a:r>
            <a:r>
              <a:rPr lang="ru-RU" sz="1400" b="1" dirty="0">
                <a:solidFill>
                  <a:srgbClr val="0F9B9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25AD5E2B-594B-233B-8AC2-FBE538F92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333" y="940401"/>
            <a:ext cx="3436163" cy="208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40D0454-9F39-EACF-766C-06D8797A8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0809" y="1346280"/>
            <a:ext cx="2448273" cy="305607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C7B01D90-AA3F-585B-DF1D-610BBC4A65E4}"/>
              </a:ext>
            </a:extLst>
          </p:cNvPr>
          <p:cNvGrpSpPr/>
          <p:nvPr/>
        </p:nvGrpSpPr>
        <p:grpSpPr>
          <a:xfrm>
            <a:off x="5964485" y="247033"/>
            <a:ext cx="548629" cy="225165"/>
            <a:chOff x="9859986" y="137643"/>
            <a:chExt cx="2220118" cy="69905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8092690D-02B6-1503-A349-B8D3A89265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0517E531-BCD5-2DD1-DF9C-6C3690C22D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DE34D6-7C27-7B8F-1B58-C8E907503DE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2216" y="189815"/>
            <a:ext cx="296430" cy="293141"/>
          </a:xfrm>
          <a:prstGeom prst="rect">
            <a:avLst/>
          </a:prstGeom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id="{4B6BEEFC-C22B-0A10-68E5-345598F5B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792" y="162259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6FEC607-79BC-4E15-F04D-EF7259130F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7153" y="189815"/>
            <a:ext cx="293141" cy="2931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D8C82F3-A384-F141-5209-C5A4314F564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9333" y="216293"/>
            <a:ext cx="216024" cy="2972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D42347-7049-9C73-BE1B-58F5CF5535C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95" y="191169"/>
            <a:ext cx="296431" cy="2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076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17199D-40D0-4D3F-4506-32633A9A85F4}"/>
              </a:ext>
            </a:extLst>
          </p:cNvPr>
          <p:cNvSpPr txBox="1"/>
          <p:nvPr/>
        </p:nvSpPr>
        <p:spPr>
          <a:xfrm>
            <a:off x="366754" y="207585"/>
            <a:ext cx="38662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Мои ученики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223E52-B1FC-94AB-1DAD-FEA3C0D8E88F}"/>
              </a:ext>
            </a:extLst>
          </p:cNvPr>
          <p:cNvSpPr txBox="1"/>
          <p:nvPr/>
        </p:nvSpPr>
        <p:spPr>
          <a:xfrm>
            <a:off x="3456639" y="1033775"/>
            <a:ext cx="298758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самостоятельно добавить учащихся в ваш ЛК, заходим в раздел </a:t>
            </a:r>
            <a:r>
              <a:rPr lang="ru-RU" sz="13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«Мои Ученики» - «Классы»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справа нажимаем кнопку </a:t>
            </a:r>
            <a:r>
              <a:rPr lang="ru-RU" sz="13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«Создать класс»</a:t>
            </a:r>
            <a:r>
              <a:rPr lang="ru-RU" sz="1300" dirty="0">
                <a:solidFill>
                  <a:srgbClr val="99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➕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67DF40-8E25-6E35-490A-AA416D20BE0D}"/>
              </a:ext>
            </a:extLst>
          </p:cNvPr>
          <p:cNvSpPr txBox="1"/>
          <p:nvPr/>
        </p:nvSpPr>
        <p:spPr>
          <a:xfrm>
            <a:off x="566187" y="2527488"/>
            <a:ext cx="364753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После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создания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класса,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заходим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него</a:t>
            </a:r>
            <a:r>
              <a:rPr lang="ru-RU" sz="1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нажимаем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1400" spc="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9966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«Создать</a:t>
            </a:r>
            <a:r>
              <a:rPr lang="ru-RU" sz="1400" spc="-10" dirty="0">
                <a:solidFill>
                  <a:srgbClr val="9966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9966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список</a:t>
            </a:r>
            <a:r>
              <a:rPr lang="ru-RU" sz="1400" spc="-5" dirty="0">
                <a:solidFill>
                  <a:srgbClr val="9966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9966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учеников»</a:t>
            </a:r>
            <a:r>
              <a:rPr lang="ru-RU" sz="1400" dirty="0">
                <a:solidFill>
                  <a:srgbClr val="00AF50"/>
                </a:solidFill>
                <a:effectLst/>
                <a:latin typeface="Segoe UI Emoj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➕</a:t>
            </a:r>
            <a:endParaRPr lang="ru-RU" sz="1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9C95C73-63EF-D694-0BBF-4B6EB0071F36}"/>
              </a:ext>
            </a:extLst>
          </p:cNvPr>
          <p:cNvSpPr txBox="1"/>
          <p:nvPr/>
        </p:nvSpPr>
        <p:spPr>
          <a:xfrm>
            <a:off x="566187" y="3247156"/>
            <a:ext cx="379410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Нажав на </a:t>
            </a:r>
            <a:r>
              <a:rPr lang="ru-RU" sz="1400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ребенка, откроется раздел, где можно внести информацию о дате рождения, наличии ОВЗ и прикрепить </a:t>
            </a:r>
            <a:r>
              <a:rPr lang="ru-RU" sz="1400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скан/фото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согласия родителя (</a:t>
            </a:r>
            <a:r>
              <a:rPr lang="ru-RU" sz="14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оригиналы привозите региональному оператору Проекта: ЦОПП РТ на базе ГАПОУ «Казанский педагогический колледж», ул. Побежимова, д. 47А</a:t>
            </a:r>
            <a:r>
              <a:rPr lang="ru-RU" sz="1400" dirty="0">
                <a:solidFill>
                  <a:srgbClr val="99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FFC69FE-F285-46D7-0755-A3C60A710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18" y="1070637"/>
            <a:ext cx="2646419" cy="1175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Овал 20">
            <a:extLst>
              <a:ext uri="{FF2B5EF4-FFF2-40B4-BE49-F238E27FC236}">
                <a16:creationId xmlns:a16="http://schemas.microsoft.com/office/drawing/2014/main" id="{675998DE-446F-A262-C536-9D491D72E491}"/>
              </a:ext>
            </a:extLst>
          </p:cNvPr>
          <p:cNvSpPr/>
          <p:nvPr/>
        </p:nvSpPr>
        <p:spPr>
          <a:xfrm flipH="1">
            <a:off x="2913598" y="1106862"/>
            <a:ext cx="227369" cy="244860"/>
          </a:xfrm>
          <a:prstGeom prst="ellipse">
            <a:avLst/>
          </a:prstGeom>
          <a:solidFill>
            <a:srgbClr val="9999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chemeClr val="bg1"/>
                </a:solidFill>
              </a:ln>
              <a:solidFill>
                <a:srgbClr val="9999FF"/>
              </a:solidFill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CC42C1E-1A27-0F47-D465-576B6DB20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3637" y="2180940"/>
            <a:ext cx="1690896" cy="12163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2B16407-C11B-1DAC-7A28-25CD0D507D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045" y="3651870"/>
            <a:ext cx="1756750" cy="12188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00122153-0D89-E0A8-3E79-7F4581C9E965}"/>
              </a:ext>
            </a:extLst>
          </p:cNvPr>
          <p:cNvGrpSpPr/>
          <p:nvPr/>
        </p:nvGrpSpPr>
        <p:grpSpPr>
          <a:xfrm>
            <a:off x="5964485" y="247033"/>
            <a:ext cx="548629" cy="225165"/>
            <a:chOff x="9859986" y="137643"/>
            <a:chExt cx="2220118" cy="69905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2266842D-C88C-E9E0-86FB-8E7988F2F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DE1CA715-0104-846A-31CA-003B91C3E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45172E-ED4E-6951-7FA5-3F2E1A8944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2216" y="189815"/>
            <a:ext cx="296430" cy="293141"/>
          </a:xfrm>
          <a:prstGeom prst="rect">
            <a:avLst/>
          </a:prstGeom>
        </p:spPr>
      </p:pic>
      <p:pic>
        <p:nvPicPr>
          <p:cNvPr id="11" name="Picture 2" descr="Picture background">
            <a:extLst>
              <a:ext uri="{FF2B5EF4-FFF2-40B4-BE49-F238E27FC236}">
                <a16:creationId xmlns:a16="http://schemas.microsoft.com/office/drawing/2014/main" id="{B4E7DE87-8258-036B-D057-917ADB2CA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792" y="162259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3C46C62-508C-91C2-1E62-3ED008015DC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7153" y="189815"/>
            <a:ext cx="293141" cy="2931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73F7B76-E731-51B9-5484-028233CFDAC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318" y="247033"/>
            <a:ext cx="216024" cy="29721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BBCC51AB-A5ED-D113-A4E7-6238E9418B7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95" y="191169"/>
            <a:ext cx="296431" cy="2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62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67112F-544F-18A0-17A8-FB989FFE3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720" y="2376842"/>
            <a:ext cx="5040560" cy="22692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40AC56F-5E56-5D4E-6B7D-7BB3A7E505A2}"/>
              </a:ext>
            </a:extLst>
          </p:cNvPr>
          <p:cNvSpPr txBox="1">
            <a:spLocks/>
          </p:cNvSpPr>
          <p:nvPr/>
        </p:nvSpPr>
        <p:spPr>
          <a:xfrm>
            <a:off x="537887" y="162259"/>
            <a:ext cx="2232248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400" b="1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Нажав на ФИО в полном списке учеников выделяем весь список учащихся</a:t>
            </a:r>
            <a:r>
              <a:rPr lang="ru-RU" sz="1400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503E8402-C77E-98DF-EF83-62E1CCD5C04E}"/>
              </a:ext>
            </a:extLst>
          </p:cNvPr>
          <p:cNvCxnSpPr>
            <a:cxnSpLocks/>
          </p:cNvCxnSpPr>
          <p:nvPr/>
        </p:nvCxnSpPr>
        <p:spPr>
          <a:xfrm flipH="1">
            <a:off x="1340768" y="1268348"/>
            <a:ext cx="504056" cy="1447418"/>
          </a:xfrm>
          <a:prstGeom prst="straightConnector1">
            <a:avLst/>
          </a:prstGeom>
          <a:ln>
            <a:solidFill>
              <a:srgbClr val="0F9B9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8EBD285-935E-35E4-6620-C78A0EB2D638}"/>
              </a:ext>
            </a:extLst>
          </p:cNvPr>
          <p:cNvSpPr txBox="1"/>
          <p:nvPr/>
        </p:nvSpPr>
        <p:spPr>
          <a:xfrm>
            <a:off x="2903322" y="612653"/>
            <a:ext cx="367240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Проходить диагностики учащиеся будут в своих ЛК, поэтому необходимо выгрузить учащимся логины и пароли.</a:t>
            </a:r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FE6AF9FD-71F3-77E8-4B54-3611DBA55AF4}"/>
              </a:ext>
            </a:extLst>
          </p:cNvPr>
          <p:cNvCxnSpPr>
            <a:cxnSpLocks/>
          </p:cNvCxnSpPr>
          <p:nvPr/>
        </p:nvCxnSpPr>
        <p:spPr>
          <a:xfrm>
            <a:off x="4302359" y="1316034"/>
            <a:ext cx="1296144" cy="943362"/>
          </a:xfrm>
          <a:prstGeom prst="straightConnector1">
            <a:avLst/>
          </a:prstGeom>
          <a:ln>
            <a:solidFill>
              <a:srgbClr val="0F9B9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7D08BC5E-0956-BB65-FD78-B212107D1CA8}"/>
              </a:ext>
            </a:extLst>
          </p:cNvPr>
          <p:cNvGrpSpPr/>
          <p:nvPr/>
        </p:nvGrpSpPr>
        <p:grpSpPr>
          <a:xfrm>
            <a:off x="5964485" y="247033"/>
            <a:ext cx="548629" cy="225165"/>
            <a:chOff x="9859986" y="137643"/>
            <a:chExt cx="2220118" cy="699050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8DC9C8E4-1665-DF3B-BAC6-3A171A8AD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94A73026-CE0C-8ABB-0250-2813592ED2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888EEDF-A742-4371-3605-8CEFFA9A34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2216" y="189815"/>
            <a:ext cx="296430" cy="293141"/>
          </a:xfrm>
          <a:prstGeom prst="rect">
            <a:avLst/>
          </a:prstGeom>
        </p:spPr>
      </p:pic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1E96A5C3-CD87-7700-AFC3-0E7A80CBC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792" y="162259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C500BE5-C35E-C7F3-B8DE-21370E6AB83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7153" y="189815"/>
            <a:ext cx="293141" cy="29314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C52E10C-EBD5-3C73-2451-E18D3A40578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318" y="247033"/>
            <a:ext cx="216024" cy="29721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945525-39F3-6D5F-D9F7-9FAE5FFDEB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95" y="191169"/>
            <a:ext cx="296431" cy="2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49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4916B9A3-581E-B4C8-39BA-E3A616605002}"/>
              </a:ext>
            </a:extLst>
          </p:cNvPr>
          <p:cNvSpPr txBox="1">
            <a:spLocks/>
          </p:cNvSpPr>
          <p:nvPr/>
        </p:nvSpPr>
        <p:spPr>
          <a:xfrm>
            <a:off x="1075961" y="191252"/>
            <a:ext cx="3029947" cy="356651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378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solidFill>
                  <a:srgbClr val="00CC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888492-FD42-9115-183A-7C94EAE2B79D}"/>
              </a:ext>
            </a:extLst>
          </p:cNvPr>
          <p:cNvSpPr txBox="1"/>
          <p:nvPr/>
        </p:nvSpPr>
        <p:spPr>
          <a:xfrm>
            <a:off x="548680" y="930677"/>
            <a:ext cx="2880320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педагогу-навигатору необходимо еженедельно отмечать уроки </a:t>
            </a:r>
            <a:r>
              <a:rPr lang="ru-RU" sz="14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«Внеурочной деятельности»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личном кабинете. Заранее скачивать </a:t>
            </a:r>
            <a:r>
              <a:rPr lang="ru-RU" sz="14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«материалы к уроку»</a:t>
            </a:r>
            <a:r>
              <a:rPr lang="ru-RU" sz="1400" dirty="0">
                <a:solidFill>
                  <a:srgbClr val="9999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4F3763-A013-7E42-32E3-22D85D5E4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6287" y="711924"/>
            <a:ext cx="2836389" cy="1859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256024C9-A993-CEC0-DAAC-8683D2005055}"/>
              </a:ext>
            </a:extLst>
          </p:cNvPr>
          <p:cNvCxnSpPr>
            <a:cxnSpLocks/>
          </p:cNvCxnSpPr>
          <p:nvPr/>
        </p:nvCxnSpPr>
        <p:spPr>
          <a:xfrm flipV="1">
            <a:off x="3320553" y="1081581"/>
            <a:ext cx="494572" cy="446877"/>
          </a:xfrm>
          <a:prstGeom prst="straightConnector1">
            <a:avLst/>
          </a:prstGeom>
          <a:ln>
            <a:solidFill>
              <a:srgbClr val="0F9B9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558D4AA-073B-A67E-AF1E-C266D292B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221" y="2626588"/>
            <a:ext cx="2643352" cy="2195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872C3A30-FE49-039F-5ED1-06A58D6BAE55}"/>
              </a:ext>
            </a:extLst>
          </p:cNvPr>
          <p:cNvCxnSpPr>
            <a:cxnSpLocks/>
          </p:cNvCxnSpPr>
          <p:nvPr/>
        </p:nvCxnSpPr>
        <p:spPr>
          <a:xfrm flipH="1" flipV="1">
            <a:off x="1943555" y="2100228"/>
            <a:ext cx="877959" cy="1767666"/>
          </a:xfrm>
          <a:prstGeom prst="straightConnector1">
            <a:avLst/>
          </a:prstGeom>
          <a:ln>
            <a:solidFill>
              <a:srgbClr val="0F9B9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2E5B949-990E-97C8-E968-DB653A1BD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5125" y="917154"/>
            <a:ext cx="504056" cy="15889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C4D1712-76EF-9AC5-943B-8B3E3203BC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6287" y="3477184"/>
            <a:ext cx="2836389" cy="13508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E9974197-B094-719A-2424-09ECDE4989C8}"/>
              </a:ext>
            </a:extLst>
          </p:cNvPr>
          <p:cNvSpPr txBox="1"/>
          <p:nvPr/>
        </p:nvSpPr>
        <p:spPr>
          <a:xfrm>
            <a:off x="3438484" y="2661326"/>
            <a:ext cx="307419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Записываем всех учеников на уроки согласно календарно-тематическому планированию по программе курса внеурочной деятельности </a:t>
            </a:r>
            <a:r>
              <a:rPr lang="ru-RU" sz="1100" dirty="0">
                <a:solidFill>
                  <a:srgbClr val="9966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— мои горизонты»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A0A7DB0C-2428-42FB-0C22-9048DDD8CF6C}"/>
              </a:ext>
            </a:extLst>
          </p:cNvPr>
          <p:cNvCxnSpPr>
            <a:cxnSpLocks/>
          </p:cNvCxnSpPr>
          <p:nvPr/>
        </p:nvCxnSpPr>
        <p:spPr>
          <a:xfrm>
            <a:off x="5301208" y="3286444"/>
            <a:ext cx="153924" cy="178344"/>
          </a:xfrm>
          <a:prstGeom prst="straightConnector1">
            <a:avLst/>
          </a:prstGeom>
          <a:ln>
            <a:solidFill>
              <a:srgbClr val="0F9B91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DD2F9208-507E-85C3-A2D9-2A5E55F6398B}"/>
              </a:ext>
            </a:extLst>
          </p:cNvPr>
          <p:cNvGrpSpPr/>
          <p:nvPr/>
        </p:nvGrpSpPr>
        <p:grpSpPr>
          <a:xfrm>
            <a:off x="5964485" y="247033"/>
            <a:ext cx="548629" cy="225165"/>
            <a:chOff x="9859986" y="137643"/>
            <a:chExt cx="2220118" cy="699050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E781EDDF-1F1E-F81B-78F4-B5D131C786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9986" y="144509"/>
              <a:ext cx="972390" cy="685319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21091A0C-A390-BB5B-535C-3C0D2B508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898037" y="137643"/>
              <a:ext cx="1182067" cy="699050"/>
            </a:xfrm>
            <a:prstGeom prst="rect">
              <a:avLst/>
            </a:prstGeom>
          </p:spPr>
        </p:pic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AD6854-DF10-3EA1-80AD-28A04B2CFC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02216" y="189815"/>
            <a:ext cx="296430" cy="293141"/>
          </a:xfrm>
          <a:prstGeom prst="rect">
            <a:avLst/>
          </a:prstGeom>
        </p:spPr>
      </p:pic>
      <p:pic>
        <p:nvPicPr>
          <p:cNvPr id="10" name="Picture 2" descr="Picture background">
            <a:extLst>
              <a:ext uri="{FF2B5EF4-FFF2-40B4-BE49-F238E27FC236}">
                <a16:creationId xmlns:a16="http://schemas.microsoft.com/office/drawing/2014/main" id="{19C1CACB-43B5-CCC5-7315-3FE409324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792" y="162259"/>
            <a:ext cx="728397" cy="320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CD79560-13F2-9ADA-B5E7-D980EA17A1E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7153" y="189815"/>
            <a:ext cx="293141" cy="29314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85E6217-9E2B-EBCB-FE1F-3DDDB078B20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221" y="218772"/>
            <a:ext cx="216024" cy="29721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F372CB3-A1E0-C181-4057-D19EA846F54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095" y="191169"/>
            <a:ext cx="296431" cy="288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444298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22354</TotalTime>
  <Words>611</Words>
  <Application>Microsoft Office PowerPoint</Application>
  <PresentationFormat>Произвольный</PresentationFormat>
  <Paragraphs>73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Segoe UI Emoji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USER-31</cp:lastModifiedBy>
  <cp:revision>1200</cp:revision>
  <cp:lastPrinted>2023-01-19T09:25:32Z</cp:lastPrinted>
  <dcterms:created xsi:type="dcterms:W3CDTF">2015-10-13T08:15:21Z</dcterms:created>
  <dcterms:modified xsi:type="dcterms:W3CDTF">2024-08-21T07:37:56Z</dcterms:modified>
</cp:coreProperties>
</file>